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4"/>
  </p:notesMasterIdLst>
  <p:handoutMasterIdLst>
    <p:handoutMasterId r:id="rId65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4" r:id="rId13"/>
    <p:sldId id="403" r:id="rId14"/>
    <p:sldId id="342" r:id="rId15"/>
    <p:sldId id="343" r:id="rId16"/>
    <p:sldId id="348" r:id="rId17"/>
    <p:sldId id="399" r:id="rId18"/>
    <p:sldId id="447" r:id="rId19"/>
    <p:sldId id="351" r:id="rId20"/>
    <p:sldId id="448" r:id="rId21"/>
    <p:sldId id="352" r:id="rId22"/>
    <p:sldId id="353" r:id="rId23"/>
    <p:sldId id="354" r:id="rId24"/>
    <p:sldId id="355" r:id="rId25"/>
    <p:sldId id="356" r:id="rId26"/>
    <p:sldId id="357" r:id="rId27"/>
    <p:sldId id="359" r:id="rId28"/>
    <p:sldId id="360" r:id="rId29"/>
    <p:sldId id="460" r:id="rId30"/>
    <p:sldId id="362" r:id="rId31"/>
    <p:sldId id="363" r:id="rId32"/>
    <p:sldId id="456" r:id="rId33"/>
    <p:sldId id="365" r:id="rId34"/>
    <p:sldId id="366" r:id="rId35"/>
    <p:sldId id="367" r:id="rId36"/>
    <p:sldId id="451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457" r:id="rId47"/>
    <p:sldId id="379" r:id="rId48"/>
    <p:sldId id="380" r:id="rId49"/>
    <p:sldId id="381" r:id="rId50"/>
    <p:sldId id="453" r:id="rId51"/>
    <p:sldId id="382" r:id="rId52"/>
    <p:sldId id="383" r:id="rId53"/>
    <p:sldId id="454" r:id="rId54"/>
    <p:sldId id="385" r:id="rId55"/>
    <p:sldId id="431" r:id="rId56"/>
    <p:sldId id="432" r:id="rId57"/>
    <p:sldId id="433" r:id="rId58"/>
    <p:sldId id="434" r:id="rId59"/>
    <p:sldId id="435" r:id="rId60"/>
    <p:sldId id="437" r:id="rId61"/>
    <p:sldId id="436" r:id="rId62"/>
    <p:sldId id="395" r:id="rId63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766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3185" y="0"/>
            <a:ext cx="3112157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algn="r"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4002"/>
            <a:ext cx="3113766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3185" y="8954002"/>
            <a:ext cx="3112157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algn="r" defTabSz="892536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5702" y="0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algn="r"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4237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320" y="4460167"/>
            <a:ext cx="5207838" cy="422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0334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702" y="8920334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algn="r" defTabSz="940694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4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54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E7D4525-B023-428D-9545-DC0713F78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54B32D-1C10-4515-9654-674367EBD7B3}" type="slidenum">
              <a:rPr lang="en-US" altLang="en-US" smtClean="0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DB4DF71-FC33-4552-B479-C18BC7D20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3EC258A-F159-43CE-BB5C-A8A6BE88E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EC83A0A-D20B-4E7B-9A8F-A0BBAC5E5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688753-9C99-476A-9882-17C5DAFFEC01}" type="slidenum">
              <a:rPr lang="en-US" altLang="en-US" smtClean="0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5F8007A-F03F-4910-AA8C-33EE709ED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924DF6A-32EE-4A71-A92D-BF92D0DDF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B135A64-D000-4E0D-A1D2-D9384FDC9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2D5920-C475-4026-80E9-AFC54C6A239B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EEA4EBA-0B93-4A6C-95E3-7CC19103A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FFD0DCF-44B1-4C60-8670-88AC988A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9B7CE65-EF78-46B2-9494-0DD94691F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B30433-C6EF-4FAE-8A49-13A2A652631B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E536121-75DC-424A-8C12-52899844D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308C5AF-9D12-4149-B5C3-AC1E30BA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2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00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117514E-2443-4519-8E49-49F1D7A7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25E1FB-4C4E-46D9-81B2-DD37A36D626F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E633088-7040-49F9-B7B9-B376FB395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968F03C-719A-42CF-BA36-3EE51371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81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81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0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865" y="157705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2851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079" y="1360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19034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1063280"/>
            <a:ext cx="6341054" cy="430045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135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148790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program consist of main part and a number of routines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599898" cy="450242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is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33466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6" y="1022158"/>
            <a:ext cx="6782962" cy="4809931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 allocation </a:t>
            </a:r>
            <a:r>
              <a:rPr lang="en-US" altLang="en-US" dirty="0"/>
              <a:t>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42797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49184"/>
            <a:ext cx="7605421" cy="4991100"/>
          </a:xfrm>
        </p:spPr>
        <p:txBody>
          <a:bodyPr/>
          <a:lstStyle/>
          <a:p>
            <a:r>
              <a:rPr lang="en-US" altLang="en-US" sz="1700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1700" dirty="0"/>
              <a:t>Base register contains value of smallest physical address</a:t>
            </a:r>
          </a:p>
          <a:p>
            <a:pPr lvl="1"/>
            <a:r>
              <a:rPr lang="en-US" altLang="en-US" sz="17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1700" dirty="0"/>
              <a:t>MMU maps logical address </a:t>
            </a:r>
            <a:r>
              <a:rPr lang="en-US" altLang="en-US" sz="1700" i="1" dirty="0"/>
              <a:t>dynamically</a:t>
            </a:r>
          </a:p>
          <a:p>
            <a:pPr lvl="1"/>
            <a:r>
              <a:rPr lang="en-US" altLang="en-US" sz="1700" dirty="0"/>
              <a:t>Can then allow actions such as kernel code being 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1700" b="1" dirty="0">
                <a:solidFill>
                  <a:srgbClr val="0000FF"/>
                </a:solidFill>
              </a:rPr>
              <a:t> </a:t>
            </a:r>
            <a:r>
              <a:rPr lang="en-US" altLang="en-US" sz="1700" dirty="0"/>
              <a:t>and kernel changing size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3B5089A2-15B0-435C-8B29-EC54ABF0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782201"/>
            <a:ext cx="4333334" cy="215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442" y="150697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1" y="1031721"/>
            <a:ext cx="7208024" cy="3116533"/>
          </a:xfrm>
        </p:spPr>
        <p:txBody>
          <a:bodyPr/>
          <a:lstStyle/>
          <a:p>
            <a:r>
              <a:rPr lang="en-US" altLang="en-US" sz="1600" dirty="0"/>
              <a:t>Degree of multiprogramming limited by number of partitions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r>
              <a:rPr lang="en-US" altLang="en-US" sz="1600" dirty="0"/>
              <a:t>When a process arrives, it is allocated memory from a hole large enough to accommodate it</a:t>
            </a:r>
          </a:p>
          <a:p>
            <a:r>
              <a:rPr lang="en-US" altLang="en-US" sz="1600" dirty="0"/>
              <a:t>Process exiting frees its partition, adjacent free partitions combined</a:t>
            </a:r>
          </a:p>
          <a:p>
            <a:r>
              <a:rPr lang="en-US" altLang="en-US" sz="1600" dirty="0"/>
              <a:t>Operating system maintains information about:</a:t>
            </a:r>
          </a:p>
          <a:p>
            <a:pPr lvl="1"/>
            <a:r>
              <a:rPr lang="en-US" altLang="en-US" sz="1600" dirty="0"/>
              <a:t>(a) allocated partitions    </a:t>
            </a:r>
          </a:p>
          <a:p>
            <a:pPr lvl="1"/>
            <a:r>
              <a:rPr lang="en-US" altLang="en-US" sz="1600" dirty="0"/>
              <a:t>(b)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01" y="44465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9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243" y="1070518"/>
            <a:ext cx="7073432" cy="3412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180860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328891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arrays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374F04-04BE-47F7-8FBC-BC76D9DCB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E92EB15B-4D48-4EB1-9EDF-B5527D20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C7FF02C-1C53-4BAC-9F14-D5719FD8C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id="{26F3AFD9-65D4-4060-B200-6623B472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4E8356D-A888-4CFB-B6A4-0D44A7C7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B67B541-4D7B-4B6F-89E8-5DC4FD8F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32797EF-3D75-431F-AB41-A2C3702B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0FC8EB29-D7A5-4AF1-BBDF-1FEE95B0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11272" name="Group 24">
            <a:extLst>
              <a:ext uri="{FF2B5EF4-FFF2-40B4-BE49-F238E27FC236}">
                <a16:creationId xmlns:a16="http://schemas.microsoft.com/office/drawing/2014/main" id="{3A45E160-757E-49EE-914B-4FECEAF807DB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11275" name="Group 11">
              <a:extLst>
                <a:ext uri="{FF2B5EF4-FFF2-40B4-BE49-F238E27FC236}">
                  <a16:creationId xmlns:a16="http://schemas.microsoft.com/office/drawing/2014/main" id="{1FA7224D-8EAF-4008-989F-627055581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1286" name="Rectangle 8">
                <a:extLst>
                  <a:ext uri="{FF2B5EF4-FFF2-40B4-BE49-F238E27FC236}">
                    <a16:creationId xmlns:a16="http://schemas.microsoft.com/office/drawing/2014/main" id="{7A7ED9E0-2B75-48D5-B432-4EE59E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7" name="Line 9">
                <a:extLst>
                  <a:ext uri="{FF2B5EF4-FFF2-40B4-BE49-F238E27FC236}">
                    <a16:creationId xmlns:a16="http://schemas.microsoft.com/office/drawing/2014/main" id="{16E73464-88BC-42BE-9954-74451512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6" name="Group 12">
              <a:extLst>
                <a:ext uri="{FF2B5EF4-FFF2-40B4-BE49-F238E27FC236}">
                  <a16:creationId xmlns:a16="http://schemas.microsoft.com/office/drawing/2014/main" id="{45DA3316-30A5-41FB-99BB-7D0420542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1284" name="Rectangle 13">
                <a:extLst>
                  <a:ext uri="{FF2B5EF4-FFF2-40B4-BE49-F238E27FC236}">
                    <a16:creationId xmlns:a16="http://schemas.microsoft.com/office/drawing/2014/main" id="{49931153-5678-453D-B9CB-C9B191A74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5" name="Line 14">
                <a:extLst>
                  <a:ext uri="{FF2B5EF4-FFF2-40B4-BE49-F238E27FC236}">
                    <a16:creationId xmlns:a16="http://schemas.microsoft.com/office/drawing/2014/main" id="{83CED200-8DE5-45F4-8F78-2C49F41A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77" name="Text Box 15">
              <a:extLst>
                <a:ext uri="{FF2B5EF4-FFF2-40B4-BE49-F238E27FC236}">
                  <a16:creationId xmlns:a16="http://schemas.microsoft.com/office/drawing/2014/main" id="{C2FF7B73-3CA6-41F6-B653-1B43504A7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11278" name="Text Box 16">
              <a:extLst>
                <a:ext uri="{FF2B5EF4-FFF2-40B4-BE49-F238E27FC236}">
                  <a16:creationId xmlns:a16="http://schemas.microsoft.com/office/drawing/2014/main" id="{052BAA65-E606-4B33-A881-5257D4AA8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11279" name="Rectangle 17">
              <a:extLst>
                <a:ext uri="{FF2B5EF4-FFF2-40B4-BE49-F238E27FC236}">
                  <a16:creationId xmlns:a16="http://schemas.microsoft.com/office/drawing/2014/main" id="{0FD65422-368F-4D4F-874F-83273C2D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0" name="Rectangle 18">
              <a:extLst>
                <a:ext uri="{FF2B5EF4-FFF2-40B4-BE49-F238E27FC236}">
                  <a16:creationId xmlns:a16="http://schemas.microsoft.com/office/drawing/2014/main" id="{60438D9D-1A73-4E40-BFC2-C215C6AC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1" name="Line 19">
              <a:extLst>
                <a:ext uri="{FF2B5EF4-FFF2-40B4-BE49-F238E27FC236}">
                  <a16:creationId xmlns:a16="http://schemas.microsoft.com/office/drawing/2014/main" id="{026F47B9-21D0-4863-9409-08BD97C88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Text Box 20">
              <a:extLst>
                <a:ext uri="{FF2B5EF4-FFF2-40B4-BE49-F238E27FC236}">
                  <a16:creationId xmlns:a16="http://schemas.microsoft.com/office/drawing/2014/main" id="{F95D04A8-D614-4B1F-A2ED-46C0F4DCC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11283" name="Text Box 21">
              <a:extLst>
                <a:ext uri="{FF2B5EF4-FFF2-40B4-BE49-F238E27FC236}">
                  <a16:creationId xmlns:a16="http://schemas.microsoft.com/office/drawing/2014/main" id="{D5CC02E6-E3BE-4DE3-B5A1-ABE3A412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11273" name="Text Box 22">
            <a:extLst>
              <a:ext uri="{FF2B5EF4-FFF2-40B4-BE49-F238E27FC236}">
                <a16:creationId xmlns:a16="http://schemas.microsoft.com/office/drawing/2014/main" id="{93A16833-4972-4D81-A88B-8D135553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11274" name="Text Box 23">
            <a:extLst>
              <a:ext uri="{FF2B5EF4-FFF2-40B4-BE49-F238E27FC236}">
                <a16:creationId xmlns:a16="http://schemas.microsoft.com/office/drawing/2014/main" id="{7853558D-367E-4549-8A83-1CC6BF5B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25505A-9446-4910-8DF8-571A657B7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3DEE270-D25F-41A9-882D-2A11C1AA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093788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 table </a:t>
            </a:r>
            <a:r>
              <a:rPr lang="en-US" altLang="en-US" dirty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STBR</a:t>
            </a:r>
            <a:r>
              <a:rPr lang="en-US" altLang="en-US" dirty="0"/>
              <a:t>) 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length register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STLR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ind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dirty="0"/>
              <a:t>cates number of segments used by a program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dirty="0"/>
              <a:t>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75D4B64-7338-4BA6-80C2-7D52C7D01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8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Hardware</a:t>
            </a:r>
            <a:endParaRPr lang="en-US" altLang="en-US" sz="2400" dirty="0"/>
          </a:p>
        </p:txBody>
      </p:sp>
      <p:pic>
        <p:nvPicPr>
          <p:cNvPr id="17411" name="Picture 4" descr="8">
            <a:extLst>
              <a:ext uri="{FF2B5EF4-FFF2-40B4-BE49-F238E27FC236}">
                <a16:creationId xmlns:a16="http://schemas.microsoft.com/office/drawing/2014/main" id="{4964F5BC-DB7B-4101-8FB7-7F1653E2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7" y="1309543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28713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85931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7" y="1264274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3754C4-1171-4472-A3F5-EF3313B5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97" y="3090049"/>
            <a:ext cx="3382524" cy="491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2DB-A92F-4411-ACA0-11C807C3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8" y="4260233"/>
            <a:ext cx="3382524" cy="7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9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4"/>
            <a:ext cx="6540530" cy="4436210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22932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121" y="78131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65716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46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8000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048025" cy="4596703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155768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2" y="1146175"/>
            <a:ext cx="6622460" cy="4574401"/>
          </a:xfrm>
        </p:spPr>
        <p:txBody>
          <a:bodyPr/>
          <a:lstStyle/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the TLB at every context switch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286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705" y="1493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7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053222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it takes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nanoseconds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nanoseconds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 </a:t>
            </a:r>
            <a:r>
              <a:rPr lang="en-US" altLang="en-US" dirty="0"/>
              <a:t>nanoseconds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068281" cy="4534790"/>
          </a:xfrm>
        </p:spPr>
        <p:txBody>
          <a:bodyPr/>
          <a:lstStyle/>
          <a:p>
            <a:r>
              <a:rPr lang="en-US" altLang="en-US" dirty="0"/>
              <a:t>Program is permanently kept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 store </a:t>
            </a:r>
            <a:r>
              <a:rPr lang="en-US" altLang="en-US" dirty="0"/>
              <a:t>(disk)</a:t>
            </a:r>
          </a:p>
          <a:p>
            <a:r>
              <a:rPr lang="en-US" altLang="en-US" dirty="0"/>
              <a:t>For  a program to be run it must be brought from backing store into memory and placed within a process</a:t>
            </a:r>
            <a:endParaRPr lang="en-US" altLang="en-US" sz="800" dirty="0"/>
          </a:p>
          <a:p>
            <a:r>
              <a:rPr lang="en-US" altLang="en-US" dirty="0"/>
              <a:t>Main memory and registers are the only storage devices the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is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52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01533"/>
            <a:ext cx="6718951" cy="4340263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access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  <a:p>
            <a:r>
              <a:rPr lang="en-US" altLang="en-US" dirty="0"/>
              <a:t>Can also add more bits to indicate if read-only, read-write, execute-only is allowed.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511" y="-211872"/>
            <a:ext cx="8112611" cy="9415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0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025723" cy="446218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698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71024"/>
            <a:ext cx="7652013" cy="444883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1 KB (2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requires 16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427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42680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3CF82F-C136-40B5-A5DB-63A60EC28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0B2DFEA-6918-4CB6-99FE-FBACD8E05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5850"/>
            <a:ext cx="780732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AD24F3F-5873-4CF3-B47D-41177F63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3" y="1541633"/>
            <a:ext cx="4130098" cy="92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82" y="3188658"/>
            <a:ext cx="5186218" cy="100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9D14EF-8D4C-483E-9C3D-F138D08F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3820" y="2615497"/>
            <a:ext cx="3274499" cy="32744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46477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9" y="1141413"/>
            <a:ext cx="6737494" cy="4732914"/>
          </a:xfrm>
        </p:spPr>
        <p:txBody>
          <a:bodyPr/>
          <a:lstStyle/>
          <a:p>
            <a:r>
              <a:rPr lang="en-US" altLang="en-US" dirty="0"/>
              <a:t>Used in architecture with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virtual page number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value of the mapped page frame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58160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74185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6938385" cy="4629005"/>
          </a:xfrm>
        </p:spPr>
        <p:txBody>
          <a:bodyPr/>
          <a:lstStyle/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548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52525"/>
            <a:ext cx="7500680" cy="4714875"/>
          </a:xfrm>
        </p:spPr>
        <p:txBody>
          <a:bodyPr/>
          <a:lstStyle/>
          <a:p>
            <a:r>
              <a:rPr lang="en-US" altLang="en-US" dirty="0"/>
              <a:t>Rather than having each process keep a page table and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(or at most a few)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13161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76206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32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25385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484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001919" cy="4897293"/>
          </a:xfrm>
        </p:spPr>
        <p:txBody>
          <a:bodyPr/>
          <a:lstStyle/>
          <a:p>
            <a:r>
              <a:rPr lang="en-US" altLang="en-US" dirty="0"/>
              <a:t>Does the swapped-out process need to swap back-in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68" y="187039"/>
            <a:ext cx="8037513" cy="5543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112838"/>
            <a:ext cx="6673849" cy="4830762"/>
          </a:xfrm>
        </p:spPr>
        <p:txBody>
          <a:bodyPr/>
          <a:lstStyle/>
          <a:p>
            <a:r>
              <a:rPr lang="en-US" altLang="en-US" dirty="0"/>
              <a:t>If next processes to be obtain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milliseconds</a:t>
            </a:r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 milliseconds  (4 seconds)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100387"/>
            <a:ext cx="7635875" cy="576262"/>
          </a:xfrm>
        </p:spPr>
        <p:txBody>
          <a:bodyPr/>
          <a:lstStyle/>
          <a:p>
            <a:r>
              <a:rPr lang="en-US" altLang="en-US" dirty="0"/>
              <a:t>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5" y="1160463"/>
            <a:ext cx="6701924" cy="4575319"/>
          </a:xfrm>
        </p:spPr>
        <p:txBody>
          <a:bodyPr/>
          <a:lstStyle/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27717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794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55808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0"/>
            <a:ext cx="8229600" cy="533050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1066531"/>
            <a:ext cx="7837715" cy="4921674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execute, are placed in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are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983" y="257291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033201"/>
            <a:ext cx="7099279" cy="3917940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632" y="150768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15830</TotalTime>
  <Words>3451</Words>
  <Application>Microsoft Office PowerPoint</Application>
  <PresentationFormat>On-screen Show (4:3)</PresentationFormat>
  <Paragraphs>461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Outline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Relocation Register</vt:lpstr>
      <vt:lpstr>Relocation Register (Cont.)</vt:lpstr>
      <vt:lpstr>Dynamic Loading</vt:lpstr>
      <vt:lpstr>Dynamic Linking</vt:lpstr>
      <vt:lpstr>Memory Allocation</vt:lpstr>
      <vt:lpstr>Contiguous Allocation</vt:lpstr>
      <vt:lpstr> Variable Partition Allocation</vt:lpstr>
      <vt:lpstr>Dynamic Storage-Allocation Problem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Tables (Cont.)</vt:lpstr>
      <vt:lpstr>Hashed Page Table</vt:lpstr>
      <vt:lpstr>Inverted Page Table</vt:lpstr>
      <vt:lpstr>Inverted Page Table Architecture</vt:lpstr>
      <vt:lpstr>Swapping</vt:lpstr>
      <vt:lpstr>Swapping (Cont.)</vt:lpstr>
      <vt:lpstr>Schematic View of Swapping</vt:lpstr>
      <vt:lpstr>Context Switch Time including Swapping</vt:lpstr>
      <vt:lpstr>Swapping (Cont.)</vt:lpstr>
      <vt:lpstr>Swapping with Paging</vt:lpstr>
      <vt:lpstr>Swapping on Mobile Systems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392</cp:revision>
  <cp:lastPrinted>2020-02-26T14:06:53Z</cp:lastPrinted>
  <dcterms:created xsi:type="dcterms:W3CDTF">2011-01-13T23:43:38Z</dcterms:created>
  <dcterms:modified xsi:type="dcterms:W3CDTF">2020-02-26T16:18:19Z</dcterms:modified>
</cp:coreProperties>
</file>